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70" r:id="rId10"/>
    <p:sldId id="271" r:id="rId11"/>
    <p:sldId id="262" r:id="rId12"/>
    <p:sldId id="272" r:id="rId13"/>
    <p:sldId id="263" r:id="rId14"/>
    <p:sldId id="264" r:id="rId15"/>
    <p:sldId id="265" r:id="rId16"/>
    <p:sldId id="267" r:id="rId17"/>
  </p:sldIdLst>
  <p:sldSz cx="12192000" cy="685800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4258"/>
    <a:srgbClr val="F26053"/>
    <a:srgbClr val="EB4E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995" autoAdjust="0"/>
  </p:normalViewPr>
  <p:slideViewPr>
    <p:cSldViewPr>
      <p:cViewPr varScale="1">
        <p:scale>
          <a:sx n="106" d="100"/>
          <a:sy n="106" d="100"/>
        </p:scale>
        <p:origin x="756" y="78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36670" y="2013046"/>
            <a:ext cx="6731329" cy="1036973"/>
          </a:xfrm>
          <a:solidFill>
            <a:srgbClr val="F15B4D"/>
          </a:solidFill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36670" y="3162650"/>
            <a:ext cx="6731329" cy="494950"/>
          </a:xfrm>
          <a:solidFill>
            <a:srgbClr val="F15B4D"/>
          </a:solidFill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Circe Bold" panose="020B0602020203020203" pitchFamily="34" charset="-5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66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00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6774295" cy="962210"/>
          </a:xfrm>
          <a:solidFill>
            <a:srgbClr val="F15B4D"/>
          </a:solidFill>
        </p:spPr>
        <p:txBody>
          <a:bodyPr anchor="b"/>
          <a:lstStyle>
            <a:lvl1pPr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2814102"/>
            <a:ext cx="6767945" cy="1500187"/>
          </a:xfrm>
          <a:solidFill>
            <a:srgbClr val="F15B4D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87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623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571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494" y="1767211"/>
            <a:ext cx="9821854" cy="1325563"/>
          </a:xfrm>
          <a:solidFill>
            <a:srgbClr val="F15B4D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056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54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 sz="2800"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 sz="2400"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93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39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17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24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6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5562600"/>
            <a:ext cx="7112012" cy="646331"/>
          </a:xfrm>
          <a:prstGeom prst="rect">
            <a:avLst/>
          </a:prstGeom>
          <a:solidFill>
            <a:srgbClr val="F26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pc="-5" dirty="0">
                <a:solidFill>
                  <a:schemeClr val="bg1"/>
                </a:solidFill>
                <a:latin typeface="Circe"/>
                <a:cs typeface="Bookman Old Style"/>
              </a:rPr>
              <a:t>Курбанова Мария Магомедовна</a:t>
            </a:r>
            <a:br>
              <a:rPr lang="ru-RU" spc="-5" dirty="0">
                <a:solidFill>
                  <a:schemeClr val="bg1"/>
                </a:solidFill>
                <a:latin typeface="Circe"/>
                <a:cs typeface="Bookman Old Style"/>
              </a:rPr>
            </a:br>
            <a:r>
              <a:rPr lang="ru-RU" dirty="0">
                <a:solidFill>
                  <a:schemeClr val="bg1"/>
                </a:solidFill>
                <a:latin typeface="Circe"/>
                <a:cs typeface="Bookman Old Style"/>
              </a:rPr>
              <a:t>специалист отдела мониторинга и оценки качества образования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00" y="1981201"/>
            <a:ext cx="9504094" cy="2450580"/>
          </a:xfrm>
          <a:prstGeom prst="rect">
            <a:avLst/>
          </a:prstGeom>
          <a:solidFill>
            <a:srgbClr val="F26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360000" bIns="360000" rtlCol="0">
            <a:spAutoFit/>
          </a:bodyPr>
          <a:lstStyle/>
          <a:p>
            <a:pPr algn="ctr"/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Организация и особенности  </a:t>
            </a:r>
            <a:endParaRPr lang="ru-RU" sz="2800" b="1" spc="-5" dirty="0" smtClean="0">
              <a:solidFill>
                <a:srgbClr val="FFFFFF"/>
              </a:solidFill>
              <a:latin typeface="Circe"/>
              <a:cs typeface="Calibri"/>
            </a:endParaRPr>
          </a:p>
          <a:p>
            <a:pPr algn="ctr"/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проведения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ВПР в </a:t>
            </a:r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2023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году</a:t>
            </a:r>
          </a:p>
          <a:p>
            <a:pPr algn="ctr"/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в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общеобразовательных организациях Республики Дагестан</a:t>
            </a:r>
            <a:endParaRPr lang="ru-RU" sz="2800" b="1" dirty="0">
              <a:latin typeface="Circe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09600" y="762000"/>
            <a:ext cx="7391401" cy="12309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pc="-5" dirty="0"/>
              <a:t>ВПР</a:t>
            </a:r>
            <a:r>
              <a:rPr lang="en-US" spc="-5" dirty="0"/>
              <a:t> </a:t>
            </a:r>
            <a:r>
              <a:rPr spc="-30" dirty="0" err="1"/>
              <a:t>как</a:t>
            </a:r>
            <a:r>
              <a:rPr spc="-30" dirty="0"/>
              <a:t> </a:t>
            </a:r>
            <a:r>
              <a:rPr spc="-10" dirty="0" err="1"/>
              <a:t>инструмент</a:t>
            </a:r>
            <a:r>
              <a:rPr spc="-890" dirty="0"/>
              <a:t> </a:t>
            </a:r>
            <a:r>
              <a:rPr lang="en-US" spc="-890" dirty="0"/>
              <a:t> </a:t>
            </a:r>
            <a:r>
              <a:rPr spc="-10" dirty="0" err="1"/>
              <a:t>оценки</a:t>
            </a:r>
            <a:r>
              <a:rPr spc="5" dirty="0"/>
              <a:t> </a:t>
            </a:r>
            <a:r>
              <a:rPr spc="-15" dirty="0" err="1"/>
              <a:t>качества</a:t>
            </a:r>
            <a:r>
              <a:rPr lang="en-US" spc="-15" dirty="0"/>
              <a:t> </a:t>
            </a:r>
            <a:r>
              <a:rPr spc="-10" dirty="0" err="1"/>
              <a:t>образования</a:t>
            </a:r>
            <a:endParaRPr spc="-10" dirty="0"/>
          </a:p>
        </p:txBody>
      </p:sp>
      <p:sp>
        <p:nvSpPr>
          <p:cNvPr id="12" name="object 12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4533" y="2743200"/>
            <a:ext cx="9221067" cy="3368780"/>
          </a:xfrm>
          <a:prstGeom prst="rect">
            <a:avLst/>
          </a:prstGeom>
          <a:solidFill>
            <a:srgbClr val="3D4258"/>
          </a:solidFill>
        </p:spPr>
        <p:txBody>
          <a:bodyPr vert="horz" wrap="square" lIns="0" tIns="360000" rIns="0" bIns="360000" rtlCol="0">
            <a:spAutoFit/>
          </a:bodyPr>
          <a:lstStyle/>
          <a:p>
            <a:pPr marL="547370" indent="-457200"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10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Традиционные</a:t>
            </a:r>
            <a:r>
              <a:rPr sz="3200" spc="3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5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формы</a:t>
            </a:r>
            <a:r>
              <a:rPr sz="3200" spc="-2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заданий</a:t>
            </a:r>
            <a:endParaRPr lang="en-US"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10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Единые</a:t>
            </a:r>
            <a:r>
              <a:rPr sz="3200" spc="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подходы</a:t>
            </a:r>
            <a:r>
              <a:rPr sz="3200" spc="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к</a:t>
            </a:r>
            <a:r>
              <a:rPr sz="3200" spc="-1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оценке</a:t>
            </a:r>
            <a:r>
              <a:rPr sz="3200" spc="1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результатов </a:t>
            </a:r>
            <a:r>
              <a:rPr sz="3200" spc="-88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обучения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spcBef>
                <a:spcPts val="650"/>
              </a:spcBef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Многоуровневая</a:t>
            </a:r>
            <a:r>
              <a:rPr sz="3200" spc="2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аналитика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spcBef>
                <a:spcPts val="675"/>
              </a:spcBef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Массовость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416B549-B90E-0101-E9BA-F57E672AA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Багетная рамка 15"/>
          <p:cNvSpPr/>
          <p:nvPr/>
        </p:nvSpPr>
        <p:spPr>
          <a:xfrm>
            <a:off x="1752600" y="1905000"/>
            <a:ext cx="8534400" cy="4015474"/>
          </a:xfrm>
          <a:prstGeom prst="bevel">
            <a:avLst>
              <a:gd name="adj" fmla="val 0"/>
            </a:avLst>
          </a:prstGeom>
          <a:noFill/>
          <a:ln w="38100">
            <a:solidFill>
              <a:srgbClr val="EB4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85801" y="700598"/>
            <a:ext cx="7848600" cy="5815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0165" marR="5080" indent="-1308100">
              <a:spcBef>
                <a:spcPts val="95"/>
              </a:spcBef>
            </a:pPr>
            <a:r>
              <a:rPr sz="4000" spc="-5" dirty="0" err="1"/>
              <a:t>Нормат</a:t>
            </a:r>
            <a:r>
              <a:rPr sz="4000" spc="5" dirty="0" err="1"/>
              <a:t>и</a:t>
            </a:r>
            <a:r>
              <a:rPr sz="4000" spc="-5" dirty="0" err="1"/>
              <a:t>вно</a:t>
            </a:r>
            <a:r>
              <a:rPr lang="en-US" sz="4000" spc="-10" dirty="0" err="1"/>
              <a:t>-</a:t>
            </a:r>
            <a:r>
              <a:rPr sz="4000" spc="-10" dirty="0" err="1"/>
              <a:t>правовые</a:t>
            </a:r>
            <a:r>
              <a:rPr lang="en-US" sz="4000" spc="-10" dirty="0"/>
              <a:t> </a:t>
            </a:r>
            <a:r>
              <a:rPr sz="4000" spc="-5" dirty="0" err="1"/>
              <a:t>документы</a:t>
            </a:r>
            <a:endParaRPr sz="4000" spc="-5" dirty="0"/>
          </a:p>
        </p:txBody>
      </p:sp>
      <p:sp>
        <p:nvSpPr>
          <p:cNvPr id="13" name="object 13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81200" y="2055305"/>
            <a:ext cx="10134600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Приказ Рособрнадзора от 23.12.2022 № 1282 «О проведении Федеральной службой по надзору в сфере образования и науки мониторинга качества подготовки обучающихся общеобразовательных организаций в форме всероссийских проверочных работ в 2023 году»</a:t>
            </a:r>
          </a:p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Приказ Минобрнауки РД от 25.01.2023 № 05-02-2-95/23 «О проведении Всероссийских проверочных работ в Республике Дагестан в 2023 году»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54C21C-CC89-D090-F7C9-5ACA44D2E4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105096"/>
            <a:ext cx="1143000" cy="1143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1676400" y="1752600"/>
            <a:ext cx="8839200" cy="3886200"/>
          </a:xfrm>
          <a:prstGeom prst="roundRect">
            <a:avLst>
              <a:gd name="adj" fmla="val 5675"/>
            </a:avLst>
          </a:prstGeom>
          <a:noFill/>
          <a:ln w="76200">
            <a:solidFill>
              <a:srgbClr val="F260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09600" y="491745"/>
            <a:ext cx="6934200" cy="90755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dirty="0" err="1"/>
              <a:t>Сроки</a:t>
            </a:r>
            <a:r>
              <a:rPr sz="4400" spc="-50" dirty="0"/>
              <a:t> </a:t>
            </a:r>
            <a:r>
              <a:rPr sz="4400" spc="-5" dirty="0" err="1"/>
              <a:t>проведения</a:t>
            </a:r>
            <a:r>
              <a:rPr lang="ru-RU" sz="4400" spc="-5" dirty="0"/>
              <a:t/>
            </a:r>
            <a:br>
              <a:rPr lang="ru-RU" sz="4400" spc="-5" dirty="0"/>
            </a:br>
            <a:r>
              <a:rPr lang="ru-RU" sz="2000" spc="-5" dirty="0"/>
              <a:t>в любой день указанного периода</a:t>
            </a:r>
            <a:endParaRPr sz="2000" dirty="0"/>
          </a:p>
        </p:txBody>
      </p:sp>
      <p:sp>
        <p:nvSpPr>
          <p:cNvPr id="7" name="object 7"/>
          <p:cNvSpPr txBox="1"/>
          <p:nvPr/>
        </p:nvSpPr>
        <p:spPr>
          <a:xfrm>
            <a:off x="1905001" y="2286000"/>
            <a:ext cx="8153400" cy="3276538"/>
          </a:xfrm>
          <a:prstGeom prst="rect">
            <a:avLst/>
          </a:prstGeom>
        </p:spPr>
        <p:txBody>
          <a:bodyPr vert="horz" wrap="square" lIns="0" tIns="95250" rIns="0" bIns="0" rtlCol="0">
            <a:spAutoFit/>
          </a:bodyPr>
          <a:lstStyle/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spc="-5" dirty="0" smtClean="0">
                <a:solidFill>
                  <a:srgbClr val="3D4258"/>
                </a:solidFill>
                <a:latin typeface="Circe Bold"/>
                <a:cs typeface="Bookman Old Style"/>
              </a:rPr>
              <a:t>в </a:t>
            </a:r>
            <a:r>
              <a:rPr lang="ru-RU" sz="2000" b="1" spc="-5" dirty="0">
                <a:solidFill>
                  <a:srgbClr val="3D4258"/>
                </a:solidFill>
                <a:latin typeface="Circe Bold"/>
                <a:cs typeface="Bookman Old Style"/>
              </a:rPr>
              <a:t>4–8 классах: 15.03.2023 – 20.05.2023 (в штатном режиме)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spc="-5" dirty="0">
                <a:solidFill>
                  <a:srgbClr val="3D4258"/>
                </a:solidFill>
                <a:latin typeface="Circe Bold"/>
                <a:cs typeface="Bookman Old Style"/>
              </a:rPr>
              <a:t>в 5-8 классах:  04.04.2023 – 17.04.2023 (в компьютерной форме)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в 6 - 8 классах: 15.03.2023 – 20.05.2023 (на основе случайного выбора)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в 11 классах: 13.03.2023 – 18.03.2023 </a:t>
            </a:r>
            <a:r>
              <a:rPr lang="ru-RU" sz="2000" b="1" dirty="0" smtClean="0">
                <a:solidFill>
                  <a:srgbClr val="3D4258"/>
                </a:solidFill>
                <a:latin typeface="Circe Bold"/>
                <a:cs typeface="Bookman Old Style"/>
              </a:rPr>
              <a:t>(единая проверочная работа </a:t>
            </a: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по социально-гуманитарным предметам)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в 10 - 11 классах: 01.03.2023 – 25.03.2023 (в режиме апробации)</a:t>
            </a:r>
            <a:endParaRPr sz="2000" b="1" dirty="0">
              <a:solidFill>
                <a:srgbClr val="3D4258"/>
              </a:solidFill>
              <a:latin typeface="Circe Bold"/>
              <a:cs typeface="Bookman Old Sty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26B3863-2474-8D94-479A-E7E08696D4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5105400"/>
            <a:ext cx="1215201" cy="12152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26975" y="478696"/>
            <a:ext cx="45650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dirty="0"/>
              <a:t>Штатный</a:t>
            </a:r>
            <a:r>
              <a:rPr sz="4400" spc="-45" dirty="0"/>
              <a:t> </a:t>
            </a:r>
            <a:r>
              <a:rPr sz="4400" spc="-15" dirty="0"/>
              <a:t>режим</a:t>
            </a:r>
            <a:endParaRPr sz="4400" dirty="0"/>
          </a:p>
        </p:txBody>
      </p:sp>
      <p:sp>
        <p:nvSpPr>
          <p:cNvPr id="9" name="object 9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352918"/>
              </p:ext>
            </p:extLst>
          </p:nvPr>
        </p:nvGraphicFramePr>
        <p:xfrm>
          <a:off x="762001" y="1066799"/>
          <a:ext cx="10668000" cy="549263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70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9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28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94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5" dirty="0"/>
                        <a:t>Класс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55320" marR="624840" indent="-2286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30" dirty="0"/>
                        <a:t>К</a:t>
                      </a:r>
                      <a:r>
                        <a:rPr sz="1800" spc="-35" dirty="0"/>
                        <a:t>о</a:t>
                      </a:r>
                      <a:r>
                        <a:rPr sz="1800" dirty="0"/>
                        <a:t>л</a:t>
                      </a:r>
                      <a:r>
                        <a:rPr sz="1800" spc="5" dirty="0"/>
                        <a:t>и</a:t>
                      </a:r>
                      <a:r>
                        <a:rPr sz="1800" spc="-5" dirty="0"/>
                        <a:t>че</a:t>
                      </a:r>
                      <a:r>
                        <a:rPr sz="1800" dirty="0"/>
                        <a:t>с</a:t>
                      </a:r>
                      <a:r>
                        <a:rPr sz="1800" spc="-5" dirty="0"/>
                        <a:t>т</a:t>
                      </a:r>
                      <a:r>
                        <a:rPr sz="1800" dirty="0"/>
                        <a:t>во  </a:t>
                      </a: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Предмет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654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2400" dirty="0"/>
                        <a:t>4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034" marB="0"/>
                </a:tc>
                <a:tc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dirty="0"/>
                        <a:t>3</a:t>
                      </a:r>
                      <a:r>
                        <a:rPr sz="1800" spc="-15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0" dirty="0"/>
                        <a:t> 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25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5" dirty="0" smtClean="0"/>
                        <a:t> </a:t>
                      </a:r>
                      <a:r>
                        <a:rPr lang="ru-RU" sz="1800" spc="5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dirty="0" smtClean="0"/>
                        <a:t> </a:t>
                      </a:r>
                      <a:r>
                        <a:rPr lang="ru-RU" sz="1800" dirty="0" smtClean="0"/>
                        <a:t>"</a:t>
                      </a:r>
                      <a:r>
                        <a:rPr sz="1800" spc="-10" dirty="0" err="1" smtClean="0"/>
                        <a:t>Окружающий</a:t>
                      </a:r>
                      <a:r>
                        <a:rPr sz="1800" spc="5" dirty="0" smtClean="0"/>
                        <a:t> </a:t>
                      </a:r>
                      <a:r>
                        <a:rPr sz="1800" spc="-5" dirty="0" err="1" smtClean="0"/>
                        <a:t>мир</a:t>
                      </a:r>
                      <a:r>
                        <a:rPr lang="ru-RU" sz="1800" spc="-5" dirty="0" smtClean="0"/>
                        <a:t>"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048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82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25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5" dirty="0" smtClean="0"/>
                        <a:t> </a:t>
                      </a:r>
                      <a:r>
                        <a:rPr lang="ru-RU" sz="1800" spc="5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-5" dirty="0" smtClean="0"/>
                        <a:t> 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25" dirty="0" smtClean="0"/>
                        <a:t> </a:t>
                      </a:r>
                      <a:r>
                        <a:rPr lang="ru-RU" sz="1800" spc="25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33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6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10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-10" dirty="0" smtClean="0"/>
                        <a:t>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endParaRPr sz="1800" dirty="0"/>
                    </a:p>
                    <a:p>
                      <a:pPr marL="92075">
                        <a:lnSpc>
                          <a:spcPts val="191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dirty="0"/>
                        <a:t> </a:t>
                      </a:r>
                      <a:r>
                        <a:rPr sz="1600" spc="-5" dirty="0"/>
                        <a:t>всех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классов</a:t>
                      </a:r>
                      <a:r>
                        <a:rPr sz="1600" spc="-25" dirty="0"/>
                        <a:t> </a:t>
                      </a:r>
                      <a:r>
                        <a:rPr sz="1600" spc="-5" dirty="0"/>
                        <a:t>в</a:t>
                      </a:r>
                      <a:r>
                        <a:rPr sz="1600" spc="-10" dirty="0"/>
                        <a:t> параллели</a:t>
                      </a:r>
                      <a:endParaRPr sz="1600" dirty="0"/>
                    </a:p>
                    <a:p>
                      <a:pPr marL="92075">
                        <a:lnSpc>
                          <a:spcPts val="2150"/>
                        </a:lnSpc>
                      </a:pP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15" dirty="0" smtClean="0"/>
                        <a:t> </a:t>
                      </a:r>
                      <a:r>
                        <a:rPr lang="ru-RU" sz="1800" spc="15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 </a:t>
                      </a:r>
                      <a:r>
                        <a:rPr sz="1800" spc="-20" dirty="0" smtClean="0"/>
                        <a:t>,</a:t>
                      </a:r>
                      <a:r>
                        <a:rPr sz="1800" spc="15" dirty="0" smtClean="0"/>
                        <a:t> </a:t>
                      </a:r>
                      <a:r>
                        <a:rPr lang="ru-RU" sz="1800" spc="15" dirty="0" smtClean="0"/>
                        <a:t>"</a:t>
                      </a:r>
                      <a:r>
                        <a:rPr sz="1800" spc="-5" dirty="0" err="1" smtClean="0"/>
                        <a:t>Обществознание</a:t>
                      </a:r>
                      <a:r>
                        <a:rPr lang="ru-RU" sz="1800" spc="-5" dirty="0" smtClean="0"/>
                        <a:t>"</a:t>
                      </a:r>
                      <a:endParaRPr sz="1800" spc="-5" dirty="0" smtClean="0"/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600" spc="-5" dirty="0" err="1" smtClean="0"/>
                        <a:t>для</a:t>
                      </a:r>
                      <a:r>
                        <a:rPr sz="1600" spc="10" dirty="0" smtClean="0"/>
                        <a:t> </a:t>
                      </a:r>
                      <a:r>
                        <a:rPr sz="1600" spc="-10" dirty="0" err="1" smtClean="0"/>
                        <a:t>каждого</a:t>
                      </a:r>
                      <a:r>
                        <a:rPr sz="1600" spc="-15" dirty="0" smtClean="0"/>
                        <a:t> </a:t>
                      </a:r>
                      <a:r>
                        <a:rPr sz="1600" spc="-5" dirty="0" err="1" smtClean="0"/>
                        <a:t>класса</a:t>
                      </a:r>
                      <a:r>
                        <a:rPr sz="1600" spc="-5" dirty="0" smtClean="0"/>
                        <a:t> </a:t>
                      </a:r>
                      <a:r>
                        <a:rPr lang="ru-RU" sz="1600" spc="-5" dirty="0" smtClean="0"/>
                        <a:t>по двум</a:t>
                      </a:r>
                      <a:r>
                        <a:rPr lang="ru-RU" sz="1600" spc="-5" baseline="0" dirty="0" smtClean="0"/>
                        <a:t> предметам </a:t>
                      </a:r>
                      <a:r>
                        <a:rPr sz="1600" dirty="0" err="1" smtClean="0"/>
                        <a:t>на</a:t>
                      </a:r>
                      <a:r>
                        <a:rPr sz="1600" dirty="0" smtClean="0"/>
                        <a:t> </a:t>
                      </a:r>
                      <a:r>
                        <a:rPr sz="1600" spc="-5" dirty="0" err="1" smtClean="0"/>
                        <a:t>основе</a:t>
                      </a:r>
                      <a:r>
                        <a:rPr sz="1600" spc="-15" dirty="0" smtClean="0"/>
                        <a:t> </a:t>
                      </a:r>
                      <a:r>
                        <a:rPr sz="1600" spc="-5" dirty="0" err="1" smtClean="0"/>
                        <a:t>случайного</a:t>
                      </a:r>
                      <a:r>
                        <a:rPr sz="1600" spc="-5" dirty="0" smtClean="0"/>
                        <a:t> </a:t>
                      </a:r>
                      <a:r>
                        <a:rPr sz="1600" spc="-5" dirty="0" err="1" smtClean="0"/>
                        <a:t>выбора</a:t>
                      </a:r>
                      <a:r>
                        <a:rPr lang="ru-RU" sz="1600" spc="-5" dirty="0" smtClean="0"/>
                        <a:t> 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8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7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dirty="0" smtClean="0"/>
                        <a:t>5</a:t>
                      </a:r>
                      <a:r>
                        <a:rPr sz="1800" spc="-30" dirty="0" smtClean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tc>
                  <a:txBody>
                    <a:bodyPr/>
                    <a:lstStyle/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25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5" dirty="0" smtClean="0"/>
                        <a:t> </a:t>
                      </a:r>
                      <a:r>
                        <a:rPr lang="ru-RU" sz="1800" spc="5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-5" dirty="0" smtClean="0"/>
                        <a:t> </a:t>
                      </a:r>
                      <a:r>
                        <a:rPr lang="ru-RU" sz="1800" spc="-5" dirty="0" smtClean="0"/>
                        <a:t>"Иностранный</a:t>
                      </a:r>
                      <a:r>
                        <a:rPr lang="ru-RU" sz="1800" spc="-5" baseline="0" dirty="0" smtClean="0"/>
                        <a:t> язык»</a:t>
                      </a:r>
                    </a:p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600" spc="-5" dirty="0" smtClean="0"/>
                        <a:t>для всех классов в параллели</a:t>
                      </a:r>
                    </a:p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25" dirty="0" smtClean="0"/>
                        <a:t> </a:t>
                      </a:r>
                      <a:r>
                        <a:rPr lang="ru-RU" sz="1800" spc="25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390" dirty="0" smtClean="0"/>
                        <a:t> 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20" dirty="0" smtClean="0"/>
                        <a:t>,</a:t>
                      </a:r>
                      <a:r>
                        <a:rPr sz="1800" spc="10" dirty="0" smtClean="0"/>
                        <a:t> </a:t>
                      </a:r>
                      <a:r>
                        <a:rPr lang="ru-RU" sz="1800" spc="10" dirty="0" smtClean="0"/>
                        <a:t>"</a:t>
                      </a:r>
                      <a:r>
                        <a:rPr sz="1800" spc="-5" dirty="0" err="1" smtClean="0"/>
                        <a:t>Обществознание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30" dirty="0" smtClean="0"/>
                        <a:t> </a:t>
                      </a:r>
                      <a:r>
                        <a:rPr lang="ru-RU" sz="1800" spc="30" dirty="0" smtClean="0"/>
                        <a:t>"</a:t>
                      </a:r>
                      <a:r>
                        <a:rPr sz="1800" spc="-10" dirty="0" err="1" smtClean="0"/>
                        <a:t>Физика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endParaRPr lang="ru-RU" sz="1800" spc="-10" dirty="0" smtClean="0"/>
                    </a:p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 smtClean="0"/>
                        <a:t>для каждого</a:t>
                      </a:r>
                      <a:r>
                        <a:rPr lang="ru-RU" sz="1200" baseline="0" dirty="0" smtClean="0"/>
                        <a:t> класса по двум предметам на основе случайного выбора</a:t>
                      </a:r>
                      <a:endParaRPr sz="1200" dirty="0"/>
                    </a:p>
                  </a:txBody>
                  <a:tcPr marL="0" marR="0" marT="3175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71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400" dirty="0"/>
                        <a:t>8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730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10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-10" dirty="0" smtClean="0"/>
                        <a:t>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endParaRPr sz="1800" dirty="0"/>
                    </a:p>
                    <a:p>
                      <a:pPr marL="92075">
                        <a:lnSpc>
                          <a:spcPts val="191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dirty="0"/>
                        <a:t> </a:t>
                      </a:r>
                      <a:r>
                        <a:rPr sz="1600" spc="-5" dirty="0"/>
                        <a:t>всех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классов</a:t>
                      </a:r>
                      <a:r>
                        <a:rPr sz="1600" spc="-25" dirty="0"/>
                        <a:t> </a:t>
                      </a:r>
                      <a:r>
                        <a:rPr sz="1600" spc="-5" dirty="0"/>
                        <a:t>в</a:t>
                      </a:r>
                      <a:r>
                        <a:rPr sz="1600" spc="-10" dirty="0"/>
                        <a:t> параллели</a:t>
                      </a:r>
                      <a:endParaRPr sz="1600" dirty="0"/>
                    </a:p>
                    <a:p>
                      <a:pPr marL="92075">
                        <a:lnSpc>
                          <a:spcPts val="2150"/>
                        </a:lnSpc>
                      </a:pP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20" dirty="0" smtClean="0"/>
                        <a:t>,</a:t>
                      </a:r>
                      <a:r>
                        <a:rPr sz="1800" spc="20" dirty="0" smtClean="0"/>
                        <a:t> </a:t>
                      </a:r>
                      <a:r>
                        <a:rPr lang="ru-RU" sz="1800" spc="20" dirty="0" smtClean="0"/>
                        <a:t>"</a:t>
                      </a:r>
                      <a:r>
                        <a:rPr sz="1800" spc="-5" dirty="0" err="1" smtClean="0"/>
                        <a:t>Обществознание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Физика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-20" dirty="0" smtClean="0"/>
                        <a:t> 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5" dirty="0" err="1" smtClean="0"/>
                        <a:t>Химия</a:t>
                      </a:r>
                      <a:r>
                        <a:rPr lang="ru-RU" sz="1800" spc="-5" dirty="0" smtClean="0"/>
                        <a:t>",</a:t>
                      </a:r>
                      <a:r>
                        <a:rPr lang="ru-RU" sz="1800" spc="-10" dirty="0" smtClean="0"/>
                        <a:t> «Биология».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600" spc="-5" dirty="0" err="1"/>
                        <a:t>для</a:t>
                      </a:r>
                      <a:r>
                        <a:rPr sz="1600" spc="10" dirty="0"/>
                        <a:t> </a:t>
                      </a:r>
                      <a:r>
                        <a:rPr sz="1600" spc="-10" dirty="0" err="1" smtClean="0"/>
                        <a:t>каждого</a:t>
                      </a:r>
                      <a:r>
                        <a:rPr lang="ru-RU" sz="1600" spc="-10" dirty="0" smtClean="0"/>
                        <a:t> </a:t>
                      </a:r>
                      <a:r>
                        <a:rPr sz="1600" spc="-15" dirty="0" smtClean="0"/>
                        <a:t> </a:t>
                      </a:r>
                      <a:r>
                        <a:rPr sz="1600" spc="-5" dirty="0" err="1" smtClean="0"/>
                        <a:t>класса</a:t>
                      </a:r>
                      <a:r>
                        <a:rPr lang="ru-RU" sz="1600" spc="-5" dirty="0" smtClean="0"/>
                        <a:t> по двум предметам</a:t>
                      </a:r>
                      <a:r>
                        <a:rPr sz="1600" spc="-5" dirty="0" smtClean="0"/>
                        <a:t> </a:t>
                      </a:r>
                      <a:r>
                        <a:rPr sz="1600" dirty="0"/>
                        <a:t>на </a:t>
                      </a:r>
                      <a:r>
                        <a:rPr sz="1600" spc="-5" dirty="0"/>
                        <a:t>основе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случайного выбора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FC2119-81F9-E029-8F42-EBEA49197A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5105400"/>
            <a:ext cx="1218895" cy="12188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605714" y="618262"/>
            <a:ext cx="45510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spc="-20" dirty="0"/>
              <a:t>Режим</a:t>
            </a:r>
            <a:r>
              <a:rPr sz="4400" spc="-50" dirty="0"/>
              <a:t> </a:t>
            </a:r>
            <a:r>
              <a:rPr sz="4400" dirty="0"/>
              <a:t>апробации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730510"/>
              </p:ext>
            </p:extLst>
          </p:nvPr>
        </p:nvGraphicFramePr>
        <p:xfrm>
          <a:off x="1447800" y="1828800"/>
          <a:ext cx="8866874" cy="377507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144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2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19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01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5" dirty="0"/>
                        <a:t>Класс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54685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Количество</a:t>
                      </a:r>
                      <a:endParaRPr sz="1800" dirty="0"/>
                    </a:p>
                    <a:p>
                      <a:pPr marL="677545">
                        <a:lnSpc>
                          <a:spcPct val="100000"/>
                        </a:lnSpc>
                      </a:pP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Предмет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9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spc="-5" dirty="0" smtClean="0"/>
                        <a:t>10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1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учебный</a:t>
                      </a:r>
                      <a:r>
                        <a:rPr sz="1800" spc="-5" dirty="0"/>
                        <a:t> </a:t>
                      </a:r>
                      <a:r>
                        <a:rPr sz="1800" spc="-10" dirty="0"/>
                        <a:t>предмет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20" dirty="0" smtClean="0"/>
                        <a:t>    «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«</a:t>
                      </a:r>
                      <a:r>
                        <a:rPr lang="ru-RU" sz="1800" spc="-20" baseline="0" dirty="0" smtClean="0"/>
                        <a:t> 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59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spc="-5" dirty="0"/>
                        <a:t>11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6</a:t>
                      </a:r>
                      <a:r>
                        <a:rPr sz="1800" spc="-3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предметов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 marR="27241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5" dirty="0" smtClean="0"/>
                        <a:t>«</a:t>
                      </a:r>
                      <a:r>
                        <a:rPr sz="1800" spc="-5" dirty="0" err="1" smtClean="0"/>
                        <a:t>Иностранный</a:t>
                      </a:r>
                      <a:r>
                        <a:rPr sz="1800" spc="10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5" dirty="0" smtClean="0"/>
                        <a:t> </a:t>
                      </a:r>
                      <a:r>
                        <a:rPr sz="1800" spc="-10" dirty="0"/>
                        <a:t>(Английский,</a:t>
                      </a:r>
                      <a:r>
                        <a:rPr sz="1800" spc="10" dirty="0"/>
                        <a:t> </a:t>
                      </a:r>
                      <a:r>
                        <a:rPr sz="1800" spc="-10" dirty="0"/>
                        <a:t>Немецкий, </a:t>
                      </a:r>
                      <a:r>
                        <a:rPr sz="1800" spc="-5" dirty="0"/>
                        <a:t> Французский),</a:t>
                      </a:r>
                      <a:r>
                        <a:rPr sz="1800" spc="10" dirty="0"/>
                        <a:t> </a:t>
                      </a:r>
                      <a:r>
                        <a:rPr lang="ru-RU" sz="1800" spc="10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30" dirty="0" smtClean="0"/>
                        <a:t> </a:t>
                      </a:r>
                      <a:r>
                        <a:rPr lang="ru-RU" sz="1800" spc="30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20" dirty="0" smtClean="0"/>
                        <a:t>, </a:t>
                      </a:r>
                      <a:r>
                        <a:rPr sz="1800" spc="-390" dirty="0" smtClean="0"/>
                        <a:t> </a:t>
                      </a:r>
                      <a:r>
                        <a:rPr lang="ru-RU" sz="1800" spc="-390" dirty="0" smtClean="0"/>
                        <a:t>"</a:t>
                      </a:r>
                      <a:r>
                        <a:rPr sz="1800" spc="-10" dirty="0" err="1" smtClean="0"/>
                        <a:t>Физика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dirty="0" smtClean="0"/>
                        <a:t> </a:t>
                      </a:r>
                      <a:r>
                        <a:rPr lang="ru-RU" sz="1800" dirty="0" smtClean="0"/>
                        <a:t>"</a:t>
                      </a:r>
                      <a:r>
                        <a:rPr sz="1800" spc="-5" dirty="0" err="1" smtClean="0"/>
                        <a:t>Химия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.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30C514-94EE-4811-D27E-9BE3E6DE16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181600"/>
            <a:ext cx="109537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1D8089B-CB5B-9C9C-3113-757051527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371600"/>
            <a:ext cx="10439400" cy="42672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Для проведения ВПР по двум предметам на основе случайного выбора предметы распределяются по одному из каждой предметной области:</a:t>
            </a:r>
          </a:p>
          <a:p>
            <a:pPr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</a:pPr>
            <a:r>
              <a:rPr lang="ru-RU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«Обществознание», «География»;</a:t>
            </a:r>
          </a:p>
          <a:p>
            <a:pPr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</a:pPr>
            <a:r>
              <a:rPr lang="ru-RU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«Физика», «Химия», «Биология».</a:t>
            </a:r>
          </a:p>
          <a:p>
            <a:pPr marL="0" indent="0"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</a:pPr>
            <a:endParaRPr lang="ru-RU" sz="24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78C75E6-2BE0-6B61-BB16-EB4721028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356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DC4783-0AE2-A0CB-32C3-4A06338C53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1" y="2838450"/>
            <a:ext cx="1181100" cy="11811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AEF096-B517-CBBE-F898-40F94C30D6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0" y="767237"/>
            <a:ext cx="1181101" cy="11811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8901A11-ECE2-64E8-AA9C-0E0C4653FE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4423417"/>
            <a:ext cx="1181100" cy="11811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7753F06A-623F-0A09-A627-1B54ABFEF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6 классах: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«Биология», «География</a:t>
            </a:r>
            <a:r>
              <a:rPr lang="ru-RU" sz="2000" dirty="0" smtClean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»; </a:t>
            </a:r>
            <a:r>
              <a:rPr lang="ru-RU" sz="2000" b="1" dirty="0" smtClean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Для равного количества предметов для распределения «География» переносится в естественнонаучную предметную область.</a:t>
            </a:r>
            <a:endParaRPr lang="ru-RU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7 классах: 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«Обществознание», «География»;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«Биология», «Физика»;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endParaRPr lang="ru-RU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8 классах: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«Обществознание», «География»;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«Физика», «Химия», «Биология».</a:t>
            </a:r>
          </a:p>
          <a:p>
            <a:pPr>
              <a:lnSpc>
                <a:spcPct val="100000"/>
              </a:lnSpc>
            </a:pPr>
            <a:endParaRPr lang="ru-RU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AC290AE-6BC8-8099-67C4-80E85FA648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953000"/>
            <a:ext cx="1294790" cy="129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43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419A35C7-9904-B858-F8F3-1E4C6D691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04C031-1D2E-E03E-997A-6C7D7FF544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29" y="4087782"/>
            <a:ext cx="1323905" cy="132390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47EA81-25E9-22A0-97EE-A14938DF1D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45" y="1298575"/>
            <a:ext cx="1294790" cy="129479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91AE115-8E31-3E84-5140-BAF6E0B22F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745" y="1298575"/>
            <a:ext cx="1323905" cy="132390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D2308-6E16-2070-3625-1506980F9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ВПР проводятся в режиме апробации: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462A41-CDB0-7E2D-EFB9-0A89C090E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45" y="1752600"/>
            <a:ext cx="10230255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- в 10 и 11 классах по предмету «География». </a:t>
            </a:r>
          </a:p>
          <a:p>
            <a:pPr marL="0" indent="0">
              <a:buNone/>
            </a:pPr>
            <a:r>
              <a:rPr lang="ru-RU" dirty="0"/>
              <a:t>По учебному плану ОО изучение предмета «География» может заканчиваться в 10 или 11 классе. В проверочной работе по предмету «География» в 10 классе принимают участие обучающиеся, у которых по учебному плану изучение предмета «География» заканчивается в 10 классе.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- в 11 классе по предметам: «Физика», «Химия», «Биология», «История», «Иностранный язык» («Английский язык», «Немецкий язык», «Французский язык»). По иностранному языку обучающиеся выполняют проверочную работу по основному/первому изучаемому языку.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915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B7F05D6-8C1C-30CE-1AE7-BC8116C51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В 11 классе проводится единая проверочная работа по социально-гуманитарным предметам с контролем объективности результатов (формируемая выборка ОО и участников, включённых в выборку, определяется федеральным организатором).</a:t>
            </a:r>
          </a:p>
          <a:p>
            <a:pPr marL="0" indent="0">
              <a:buNone/>
            </a:pPr>
            <a:r>
              <a:rPr lang="ru-RU" dirty="0"/>
              <a:t>Единая проверочная работа по социально-гуманитарным предметам с контролем объективности результатов обязательно проводится в компьютерной форме в присутствии независимых наблюдателей в аудитории, проверяются работы независимыми экспертами.</a:t>
            </a:r>
          </a:p>
          <a:p>
            <a:pPr marL="0" indent="0">
              <a:buNone/>
            </a:pPr>
            <a:r>
              <a:rPr lang="ru-RU" dirty="0"/>
              <a:t>В единую проверочную работу входят задания по предметам: «География», «История», «Обществознание</a:t>
            </a:r>
            <a:r>
              <a:rPr lang="ru-RU" dirty="0" smtClean="0"/>
              <a:t>».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0EA772-BDA7-1408-A59E-CC4DB4E608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990600"/>
            <a:ext cx="1323905" cy="1323905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B26C35B8-FC63-DFAF-2EBD-C022D83C1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129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2286000" y="762000"/>
            <a:ext cx="11136714" cy="5114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49090" marR="5080" indent="-1294765">
              <a:spcBef>
                <a:spcPts val="100"/>
              </a:spcBef>
            </a:pPr>
            <a:r>
              <a:rPr sz="3600" spc="-10" dirty="0"/>
              <a:t>Распределение предметов </a:t>
            </a:r>
            <a:r>
              <a:rPr sz="3600" spc="-800" dirty="0"/>
              <a:t> </a:t>
            </a:r>
            <a:r>
              <a:rPr sz="3600" dirty="0"/>
              <a:t>в</a:t>
            </a:r>
            <a:r>
              <a:rPr sz="3600" spc="-10" dirty="0"/>
              <a:t> </a:t>
            </a:r>
            <a:r>
              <a:rPr sz="3600" dirty="0"/>
              <a:t>6</a:t>
            </a:r>
            <a:r>
              <a:rPr sz="3600" spc="-20" dirty="0"/>
              <a:t> </a:t>
            </a:r>
            <a:r>
              <a:rPr sz="3600" dirty="0"/>
              <a:t>и</a:t>
            </a:r>
            <a:r>
              <a:rPr sz="3600" spc="-10" dirty="0"/>
              <a:t> </a:t>
            </a:r>
            <a:r>
              <a:rPr sz="3600" dirty="0"/>
              <a:t>8</a:t>
            </a:r>
            <a:r>
              <a:rPr sz="3600" spc="-5" dirty="0"/>
              <a:t> </a:t>
            </a:r>
            <a:r>
              <a:rPr sz="3600" spc="-10" dirty="0"/>
              <a:t>классах</a:t>
            </a:r>
            <a:endParaRPr sz="3600" dirty="0"/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1352550" y="2185558"/>
            <a:ext cx="9772650" cy="2005441"/>
          </a:xfrm>
          <a:prstGeom prst="rect">
            <a:avLst/>
          </a:prstGeom>
        </p:spPr>
        <p:txBody>
          <a:bodyPr vert="horz" wrap="square" lIns="0" tIns="391871" rIns="0" bIns="0" rtlCol="0">
            <a:spAutoFit/>
          </a:bodyPr>
          <a:lstStyle/>
          <a:p>
            <a:pPr marL="127000" marR="553720" indent="0">
              <a:spcBef>
                <a:spcPts val="100"/>
              </a:spcBef>
              <a:buNone/>
            </a:pPr>
            <a:r>
              <a:rPr spc="-5" dirty="0"/>
              <a:t>Распределение предметов по </a:t>
            </a:r>
            <a:r>
              <a:rPr spc="-1140" dirty="0"/>
              <a:t> </a:t>
            </a:r>
            <a:r>
              <a:rPr spc="-5" dirty="0"/>
              <a:t>конкретным</a:t>
            </a:r>
            <a:r>
              <a:rPr spc="-15" dirty="0"/>
              <a:t> </a:t>
            </a:r>
            <a:r>
              <a:rPr spc="-5" dirty="0" err="1"/>
              <a:t>классам</a:t>
            </a:r>
            <a:r>
              <a:rPr spc="-15" dirty="0"/>
              <a:t> </a:t>
            </a:r>
            <a:r>
              <a:rPr spc="-5" dirty="0" err="1"/>
              <a:t>будет</a:t>
            </a:r>
            <a:r>
              <a:rPr lang="en-US" spc="-5" dirty="0"/>
              <a:t> </a:t>
            </a:r>
            <a:r>
              <a:rPr dirty="0" err="1"/>
              <a:t>предоставляться</a:t>
            </a:r>
            <a:r>
              <a:rPr spc="-15" dirty="0"/>
              <a:t> </a:t>
            </a:r>
            <a:r>
              <a:rPr dirty="0"/>
              <a:t>ОО</a:t>
            </a:r>
            <a:r>
              <a:rPr spc="-45" dirty="0"/>
              <a:t> </a:t>
            </a:r>
            <a:r>
              <a:rPr b="1" dirty="0"/>
              <a:t>на</a:t>
            </a:r>
            <a:r>
              <a:rPr b="1" spc="-30" dirty="0"/>
              <a:t> </a:t>
            </a:r>
            <a:r>
              <a:rPr b="1" dirty="0"/>
              <a:t>неделе, </a:t>
            </a:r>
            <a:r>
              <a:rPr dirty="0" err="1"/>
              <a:t>предшествующей</a:t>
            </a:r>
            <a:r>
              <a:rPr dirty="0"/>
              <a:t> проведению </a:t>
            </a:r>
            <a:r>
              <a:rPr spc="5" dirty="0"/>
              <a:t> </a:t>
            </a:r>
            <a:r>
              <a:rPr spc="-5" dirty="0"/>
              <a:t>работы </a:t>
            </a:r>
            <a:r>
              <a:rPr dirty="0"/>
              <a:t>по </a:t>
            </a:r>
            <a:r>
              <a:rPr spc="-5" dirty="0"/>
              <a:t>этим </a:t>
            </a:r>
            <a:r>
              <a:rPr dirty="0"/>
              <a:t>предметам, в </a:t>
            </a:r>
            <a:r>
              <a:rPr spc="5" dirty="0"/>
              <a:t> </a:t>
            </a:r>
            <a:r>
              <a:rPr spc="-5" dirty="0"/>
              <a:t>личном</a:t>
            </a:r>
            <a:r>
              <a:rPr spc="-35" dirty="0"/>
              <a:t> </a:t>
            </a:r>
            <a:r>
              <a:rPr spc="-5" dirty="0"/>
              <a:t>кабинете</a:t>
            </a:r>
            <a:r>
              <a:rPr spc="-10" dirty="0"/>
              <a:t> </a:t>
            </a:r>
            <a:r>
              <a:rPr spc="-5" dirty="0"/>
              <a:t>ФИС</a:t>
            </a:r>
            <a:r>
              <a:rPr spc="-20" dirty="0"/>
              <a:t> </a:t>
            </a:r>
            <a:r>
              <a:rPr dirty="0"/>
              <a:t>ОКО.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D703F80-AF6A-7B19-290E-91CC366D9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417" y="4953000"/>
            <a:ext cx="2123440" cy="141562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5B0E70-5C1F-588D-CA7F-C04DCE953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Список ОО, включенных для проведения ВПР с контролем объективности </a:t>
            </a:r>
            <a:r>
              <a:rPr lang="ru-RU" sz="3200" dirty="0" smtClean="0"/>
              <a:t>результатов в 11 классе</a:t>
            </a:r>
            <a:endParaRPr lang="ru-RU" sz="3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EC00CE2-3486-2D1E-A68A-5C372C34D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489262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1709442"/>
              </p:ext>
            </p:extLst>
          </p:nvPr>
        </p:nvGraphicFramePr>
        <p:xfrm>
          <a:off x="1219200" y="1905000"/>
          <a:ext cx="9220200" cy="45480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2570">
                  <a:extLst>
                    <a:ext uri="{9D8B030D-6E8A-4147-A177-3AD203B41FA5}">
                      <a16:colId xmlns:a16="http://schemas.microsoft.com/office/drawing/2014/main" val="532472110"/>
                    </a:ext>
                  </a:extLst>
                </a:gridCol>
                <a:gridCol w="5836573">
                  <a:extLst>
                    <a:ext uri="{9D8B030D-6E8A-4147-A177-3AD203B41FA5}">
                      <a16:colId xmlns:a16="http://schemas.microsoft.com/office/drawing/2014/main" val="3324383438"/>
                    </a:ext>
                  </a:extLst>
                </a:gridCol>
                <a:gridCol w="2011057">
                  <a:extLst>
                    <a:ext uri="{9D8B030D-6E8A-4147-A177-3AD203B41FA5}">
                      <a16:colId xmlns:a16="http://schemas.microsoft.com/office/drawing/2014/main" val="2942434226"/>
                    </a:ext>
                  </a:extLst>
                </a:gridCol>
              </a:tblGrid>
              <a:tr h="19029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№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Название ОО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АТЕ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 anchor="ctr"/>
                </a:tc>
                <a:extLst>
                  <a:ext uri="{0D108BD9-81ED-4DB2-BD59-A6C34878D82A}">
                    <a16:rowId xmlns:a16="http://schemas.microsoft.com/office/drawing/2014/main" val="1359615095"/>
                  </a:ext>
                </a:extLst>
              </a:tr>
              <a:tr h="56528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казенное образовательное учреждение "Годоберинская средняя общеобразовательная школа"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Ботлихский район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3142751662"/>
                  </a:ext>
                </a:extLst>
              </a:tr>
              <a:tr h="56528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казенное общеобразовательное учреждение "Алмакская средняя общеобразовательная школа"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Казбековский район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807607645"/>
                  </a:ext>
                </a:extLst>
              </a:tr>
              <a:tr h="38092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казенное общеобразовательное учреждение "Нечаевская СОШ №2"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Кизилюртовский район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979655544"/>
                  </a:ext>
                </a:extLst>
              </a:tr>
              <a:tr h="38092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казённое общеобразовательное учреждение "Новокаякентская СОШ"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Каякентский район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2775947915"/>
                  </a:ext>
                </a:extLst>
              </a:tr>
              <a:tr h="56528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казенное образовательное учреждение Хебдинская средняя общеобразовательная школа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Шамильский район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3554110892"/>
                  </a:ext>
                </a:extLst>
              </a:tr>
              <a:tr h="75383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казенное образовательное учреждение "Аксайская средняя общеобразовательная школа №1 им.З.Н.Батырмурзаева"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Хасавюртовский район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357630129"/>
                  </a:ext>
                </a:extLst>
              </a:tr>
              <a:tr h="75383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бюджетное общеобразовательное учреждение "Махачкалинский многопрофильный лицей №39 им. Б. Астемирова"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город Махачкала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1041007522"/>
                  </a:ext>
                </a:extLst>
              </a:tr>
              <a:tr h="38092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Wingdings" panose="05000000000000000000" pitchFamily="2" charset="2"/>
                        <a:buChar char=""/>
                        <a:tabLst>
                          <a:tab pos="457200" algn="l"/>
                        </a:tabLst>
                      </a:pPr>
                      <a:r>
                        <a:rPr lang="ru-RU" sz="1200" kern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>
                          <a:effectLst/>
                        </a:rPr>
                        <a:t>Муниципальное бюджетное образовательное учреждение «Дербентская СОШ №19»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200" dirty="0">
                          <a:effectLst/>
                        </a:rPr>
                        <a:t>город Дербент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12" marR="39712" marT="7838" marB="0"/>
                </a:tc>
                <a:extLst>
                  <a:ext uri="{0D108BD9-81ED-4DB2-BD59-A6C34878D82A}">
                    <a16:rowId xmlns:a16="http://schemas.microsoft.com/office/drawing/2014/main" val="2289965225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-5522279" y="274425"/>
            <a:ext cx="21042214" cy="4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393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2704" y="702094"/>
            <a:ext cx="41376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spc="-10" dirty="0"/>
              <a:t>Проверка</a:t>
            </a:r>
            <a:r>
              <a:rPr sz="4400" spc="-60" dirty="0"/>
              <a:t> </a:t>
            </a:r>
            <a:r>
              <a:rPr sz="4400" dirty="0"/>
              <a:t>работ</a:t>
            </a:r>
          </a:p>
        </p:txBody>
      </p:sp>
      <p:sp>
        <p:nvSpPr>
          <p:cNvPr id="6" name="object 6"/>
          <p:cNvSpPr/>
          <p:nvPr/>
        </p:nvSpPr>
        <p:spPr>
          <a:xfrm>
            <a:off x="1219200" y="1828801"/>
            <a:ext cx="9220200" cy="3276600"/>
          </a:xfrm>
          <a:custGeom>
            <a:avLst/>
            <a:gdLst/>
            <a:ahLst/>
            <a:cxnLst/>
            <a:rect l="l" t="t" r="r" b="b"/>
            <a:pathLst>
              <a:path w="8641080" h="5039995">
                <a:moveTo>
                  <a:pt x="8641080" y="0"/>
                </a:moveTo>
                <a:lnTo>
                  <a:pt x="0" y="0"/>
                </a:lnTo>
                <a:lnTo>
                  <a:pt x="0" y="5039868"/>
                </a:lnTo>
                <a:lnTo>
                  <a:pt x="8641080" y="5039868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 lang="ru-RU"/>
          </a:p>
        </p:txBody>
      </p:sp>
      <p:sp>
        <p:nvSpPr>
          <p:cNvPr id="7" name="object 7"/>
          <p:cNvSpPr txBox="1"/>
          <p:nvPr/>
        </p:nvSpPr>
        <p:spPr>
          <a:xfrm>
            <a:off x="1854200" y="2083130"/>
            <a:ext cx="7937500" cy="22544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lang="ru-RU" sz="3600" dirty="0">
                <a:solidFill>
                  <a:srgbClr val="3D4258"/>
                </a:solidFill>
                <a:cs typeface="Bookman Old Style"/>
              </a:rPr>
              <a:t>предметные комиссии в каждой  образовательной организации;</a:t>
            </a:r>
          </a:p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endParaRPr lang="ru-RU" sz="3600" dirty="0">
              <a:solidFill>
                <a:srgbClr val="3D4258"/>
              </a:solidFill>
              <a:cs typeface="Bookman Old Style"/>
            </a:endParaRPr>
          </a:p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lang="ru-RU" sz="3600" dirty="0">
                <a:solidFill>
                  <a:srgbClr val="3D4258"/>
                </a:solidFill>
                <a:cs typeface="Bookman Old Style"/>
              </a:rPr>
              <a:t>единые критерии оценивания;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DC6D35BF-0B8A-5CBC-D83E-BB89EC50D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0" y="50292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33400" y="669130"/>
            <a:ext cx="9144000" cy="621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45870" marR="5080" indent="-1233805">
              <a:spcBef>
                <a:spcPts val="95"/>
              </a:spcBef>
            </a:pPr>
            <a:r>
              <a:rPr spc="-20" dirty="0" err="1">
                <a:latin typeface="Circe"/>
              </a:rPr>
              <a:t>Загрузка</a:t>
            </a:r>
            <a:r>
              <a:rPr lang="ru-RU" spc="-20" dirty="0">
                <a:latin typeface="Circe"/>
              </a:rPr>
              <a:t> </a:t>
            </a:r>
            <a:r>
              <a:rPr spc="-10" dirty="0" err="1">
                <a:latin typeface="Circe"/>
              </a:rPr>
              <a:t>результатов</a:t>
            </a:r>
            <a:r>
              <a:rPr spc="-10" dirty="0">
                <a:latin typeface="Circe"/>
              </a:rPr>
              <a:t> </a:t>
            </a:r>
            <a:r>
              <a:rPr spc="-890" dirty="0">
                <a:latin typeface="Circe"/>
              </a:rPr>
              <a:t> </a:t>
            </a:r>
            <a:r>
              <a:rPr spc="-5" dirty="0" err="1">
                <a:latin typeface="Circe"/>
              </a:rPr>
              <a:t>на</a:t>
            </a:r>
            <a:r>
              <a:rPr spc="-10" dirty="0">
                <a:latin typeface="Circe"/>
              </a:rPr>
              <a:t> </a:t>
            </a:r>
            <a:r>
              <a:rPr spc="-5" dirty="0">
                <a:latin typeface="Circe"/>
              </a:rPr>
              <a:t>ФИС</a:t>
            </a:r>
            <a:r>
              <a:rPr lang="ru-RU" spc="-5" dirty="0">
                <a:latin typeface="Circe"/>
              </a:rPr>
              <a:t> </a:t>
            </a:r>
            <a:r>
              <a:rPr spc="-40" dirty="0">
                <a:latin typeface="Circe"/>
              </a:rPr>
              <a:t>ОКО</a:t>
            </a:r>
          </a:p>
        </p:txBody>
      </p:sp>
      <p:sp>
        <p:nvSpPr>
          <p:cNvPr id="7" name="object 7"/>
          <p:cNvSpPr/>
          <p:nvPr/>
        </p:nvSpPr>
        <p:spPr>
          <a:xfrm>
            <a:off x="1775459" y="1545336"/>
            <a:ext cx="8641080" cy="4768850"/>
          </a:xfrm>
          <a:custGeom>
            <a:avLst/>
            <a:gdLst/>
            <a:ahLst/>
            <a:cxnLst/>
            <a:rect l="l" t="t" r="r" b="b"/>
            <a:pathLst>
              <a:path w="8641080" h="4768850">
                <a:moveTo>
                  <a:pt x="8641080" y="0"/>
                </a:moveTo>
                <a:lnTo>
                  <a:pt x="0" y="0"/>
                </a:lnTo>
                <a:lnTo>
                  <a:pt x="0" y="4768596"/>
                </a:lnTo>
                <a:lnTo>
                  <a:pt x="8641080" y="4768596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>
              <a:latin typeface="Circ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98331" y="1676400"/>
            <a:ext cx="8395335" cy="78342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1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600" spc="-5" dirty="0">
                <a:solidFill>
                  <a:srgbClr val="3D4258"/>
                </a:solidFill>
                <a:latin typeface="Circe"/>
                <a:cs typeface="Bookman Old Style"/>
              </a:rPr>
              <a:t>Обеспечить </a:t>
            </a:r>
            <a:r>
              <a:rPr sz="2600" b="1" spc="-5" dirty="0">
                <a:solidFill>
                  <a:srgbClr val="3D4258"/>
                </a:solidFill>
                <a:latin typeface="Circe"/>
                <a:cs typeface="Bookman Old Style"/>
              </a:rPr>
              <a:t>своевременную </a:t>
            </a:r>
            <a:r>
              <a:rPr sz="2600" dirty="0">
                <a:solidFill>
                  <a:srgbClr val="3D4258"/>
                </a:solidFill>
                <a:latin typeface="Circe"/>
                <a:cs typeface="Bookman Old Style"/>
              </a:rPr>
              <a:t>загрузку </a:t>
            </a:r>
            <a:r>
              <a:rPr sz="2600" spc="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6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результатов проведения </a:t>
            </a:r>
            <a:r>
              <a:rPr sz="2600" dirty="0">
                <a:solidFill>
                  <a:srgbClr val="3D4258"/>
                </a:solidFill>
                <a:latin typeface="Circe"/>
                <a:cs typeface="Bookman Old Style"/>
              </a:rPr>
              <a:t>ВПР в личный кабинет </a:t>
            </a:r>
            <a:r>
              <a:rPr sz="2600" spc="-819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600" spc="-5" dirty="0">
                <a:solidFill>
                  <a:srgbClr val="3D4258"/>
                </a:solidFill>
                <a:latin typeface="Circe"/>
                <a:cs typeface="Bookman Old Style"/>
              </a:rPr>
              <a:t>ФИС</a:t>
            </a:r>
            <a:r>
              <a:rPr sz="2600" spc="-1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600" dirty="0">
                <a:solidFill>
                  <a:srgbClr val="3D4258"/>
                </a:solidFill>
                <a:latin typeface="Circe"/>
                <a:cs typeface="Bookman Old Style"/>
              </a:rPr>
              <a:t>ОКО.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11168" y="2842261"/>
            <a:ext cx="4105655" cy="2772155"/>
          </a:xfrm>
          <a:prstGeom prst="rect">
            <a:avLst/>
          </a:prstGeom>
        </p:spPr>
      </p:pic>
      <p:pic>
        <p:nvPicPr>
          <p:cNvPr id="8194" name="Picture 2">
            <a:extLst>
              <a:ext uri="{FF2B5EF4-FFF2-40B4-BE49-F238E27FC236}">
                <a16:creationId xmlns:a16="http://schemas.microsoft.com/office/drawing/2014/main" id="{EA120F5F-D16B-15DF-BA7D-28310545C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0" y="4706536"/>
            <a:ext cx="1469219" cy="146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775459" y="1645920"/>
            <a:ext cx="8641080" cy="4907280"/>
          </a:xfrm>
          <a:custGeom>
            <a:avLst/>
            <a:gdLst/>
            <a:ahLst/>
            <a:cxnLst/>
            <a:rect l="l" t="t" r="r" b="b"/>
            <a:pathLst>
              <a:path w="8641080" h="4806950">
                <a:moveTo>
                  <a:pt x="8641080" y="0"/>
                </a:moveTo>
                <a:lnTo>
                  <a:pt x="0" y="0"/>
                </a:lnTo>
                <a:lnTo>
                  <a:pt x="0" y="4806696"/>
                </a:lnTo>
                <a:lnTo>
                  <a:pt x="8641080" y="4806696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97074" y="1712595"/>
            <a:ext cx="8197850" cy="3531416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355600" indent="-343535">
              <a:spcBef>
                <a:spcPts val="134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Для</a:t>
            </a:r>
            <a:r>
              <a:rPr sz="2800" spc="-2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5" dirty="0">
                <a:solidFill>
                  <a:srgbClr val="3D4258"/>
                </a:solidFill>
                <a:latin typeface="Circe"/>
                <a:cs typeface="Bookman Old Style"/>
              </a:rPr>
              <a:t>11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(10)</a:t>
            </a:r>
            <a:r>
              <a:rPr sz="2800" spc="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классов:</a:t>
            </a:r>
            <a:endParaRPr sz="28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>
              <a:spcBef>
                <a:spcPts val="1070"/>
              </a:spcBef>
            </a:pP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Загрузка</a:t>
            </a:r>
            <a:r>
              <a:rPr sz="2400" spc="-3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форм</a:t>
            </a:r>
            <a:r>
              <a:rPr sz="2400" spc="-1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результатов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>
                <a:solidFill>
                  <a:srgbClr val="3D4258"/>
                </a:solidFill>
                <a:latin typeface="Circe"/>
                <a:cs typeface="Bookman Old Style"/>
              </a:rPr>
              <a:t>не</a:t>
            </a:r>
            <a:r>
              <a:rPr sz="2400" b="1" spc="-2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 err="1">
                <a:solidFill>
                  <a:srgbClr val="3D4258"/>
                </a:solidFill>
                <a:latin typeface="Circe"/>
                <a:cs typeface="Bookman Old Style"/>
              </a:rPr>
              <a:t>позднее</a:t>
            </a:r>
            <a:r>
              <a:rPr sz="2400" b="1" spc="-3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lang="ru-RU" sz="2400" b="1" dirty="0" smtClean="0">
                <a:solidFill>
                  <a:srgbClr val="3D4258"/>
                </a:solidFill>
                <a:latin typeface="Circe"/>
                <a:cs typeface="Bookman Old Style"/>
              </a:rPr>
              <a:t>31 марта</a:t>
            </a:r>
            <a:r>
              <a:rPr sz="2400" b="1" spc="-5" dirty="0" smtClean="0">
                <a:solidFill>
                  <a:srgbClr val="3D4258"/>
                </a:solidFill>
                <a:latin typeface="Circe"/>
                <a:cs typeface="Bookman Old Style"/>
              </a:rPr>
              <a:t>.</a:t>
            </a:r>
            <a:endParaRPr sz="24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>
              <a:spcBef>
                <a:spcPts val="95"/>
              </a:spcBef>
            </a:pP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Результаты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будут</a:t>
            </a:r>
            <a:r>
              <a:rPr sz="2400" spc="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доступны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 с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5</a:t>
            </a:r>
            <a:r>
              <a:rPr sz="2400" spc="-20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err="1">
                <a:solidFill>
                  <a:srgbClr val="3D4258"/>
                </a:solidFill>
                <a:latin typeface="Circe"/>
                <a:cs typeface="Bookman Old Style"/>
              </a:rPr>
              <a:t>апреля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202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3</a:t>
            </a:r>
            <a:r>
              <a:rPr sz="2400" spc="-1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г.;</a:t>
            </a:r>
            <a:endParaRPr sz="24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>
              <a:spcBef>
                <a:spcPts val="35"/>
              </a:spcBef>
            </a:pPr>
            <a:endParaRPr sz="225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 indent="-343535" algn="just">
              <a:buFont typeface="Arial"/>
              <a:buChar char="•"/>
              <a:tabLst>
                <a:tab pos="356235" algn="l"/>
              </a:tabLst>
            </a:pP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Для</a:t>
            </a:r>
            <a:r>
              <a:rPr sz="2800" spc="-2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4-8</a:t>
            </a:r>
            <a:r>
              <a:rPr sz="2800" spc="1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классов:</a:t>
            </a:r>
            <a:endParaRPr sz="28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 marR="1082040" algn="just">
              <a:lnSpc>
                <a:spcPct val="101699"/>
              </a:lnSpc>
              <a:spcBef>
                <a:spcPts val="1025"/>
              </a:spcBef>
            </a:pP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ОО,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загрузившие формы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сбора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результатов </a:t>
            </a:r>
            <a:r>
              <a:rPr sz="2400" spc="-75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 err="1">
                <a:solidFill>
                  <a:srgbClr val="3D4258"/>
                </a:solidFill>
                <a:latin typeface="Circe"/>
                <a:cs typeface="Bookman Old Style"/>
              </a:rPr>
              <a:t>до</a:t>
            </a:r>
            <a:r>
              <a:rPr sz="2400" b="1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lang="ru-RU" sz="2400" b="1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29</a:t>
            </a:r>
            <a:r>
              <a:rPr sz="2400" b="1" spc="-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>
                <a:solidFill>
                  <a:srgbClr val="3D4258"/>
                </a:solidFill>
                <a:latin typeface="Circe"/>
                <a:cs typeface="Bookman Old Style"/>
              </a:rPr>
              <a:t>апреля,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начнут получать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результаты </a:t>
            </a:r>
            <a:r>
              <a:rPr sz="2400" spc="-75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с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1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5</a:t>
            </a:r>
            <a:r>
              <a:rPr sz="2400" spc="-1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dirty="0" err="1">
                <a:solidFill>
                  <a:srgbClr val="3D4258"/>
                </a:solidFill>
                <a:latin typeface="Circe"/>
                <a:cs typeface="Bookman Old Style"/>
              </a:rPr>
              <a:t>мая</a:t>
            </a:r>
            <a:r>
              <a:rPr sz="2400" spc="-2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202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3</a:t>
            </a:r>
            <a:r>
              <a:rPr sz="2400" spc="-1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г</a:t>
            </a:r>
            <a:r>
              <a:rPr sz="2400" dirty="0" smtClean="0">
                <a:solidFill>
                  <a:srgbClr val="3D4258"/>
                </a:solidFill>
                <a:latin typeface="Circe"/>
                <a:cs typeface="Bookman Old Style"/>
              </a:rPr>
              <a:t>.;</a:t>
            </a:r>
            <a:endParaRPr sz="2400" dirty="0">
              <a:solidFill>
                <a:srgbClr val="3D4258"/>
              </a:solidFill>
              <a:latin typeface="Circe"/>
              <a:cs typeface="Bookman Old Styl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5AA652-E33D-8753-B98A-98FFFBF31BE4}"/>
              </a:ext>
            </a:extLst>
          </p:cNvPr>
          <p:cNvSpPr txBox="1"/>
          <p:nvPr/>
        </p:nvSpPr>
        <p:spPr>
          <a:xfrm>
            <a:off x="1014613" y="545445"/>
            <a:ext cx="96047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3D4258"/>
                </a:solidFill>
                <a:latin typeface="Circe Light" panose="020B0402020203020203" pitchFamily="34" charset="-52"/>
              </a:rPr>
              <a:t>Сроки загрузки и  получение результатов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195E45B6-8B6E-EC0E-8728-0AC810075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200" y="5181600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5"/>
          <p:cNvSpPr txBox="1">
            <a:spLocks noGrp="1"/>
          </p:cNvSpPr>
          <p:nvPr>
            <p:ph type="title"/>
          </p:nvPr>
        </p:nvSpPr>
        <p:spPr>
          <a:xfrm>
            <a:off x="622494" y="1761778"/>
            <a:ext cx="9821854" cy="1336429"/>
          </a:xfrm>
          <a:prstGeom prst="rect">
            <a:avLst/>
          </a:prstGeom>
        </p:spPr>
        <p:txBody>
          <a:bodyPr vert="horz" wrap="square" lIns="0" tIns="360000" rIns="0" bIns="360000" rtlCol="0">
            <a:spAutoFit/>
          </a:bodyPr>
          <a:lstStyle/>
          <a:p>
            <a:pPr marL="209550" algn="ctr">
              <a:spcBef>
                <a:spcPts val="1580"/>
              </a:spcBef>
            </a:pPr>
            <a:r>
              <a:rPr sz="4400" dirty="0"/>
              <a:t>Спасибо</a:t>
            </a:r>
            <a:r>
              <a:rPr sz="4400" spc="-20" dirty="0"/>
              <a:t> </a:t>
            </a:r>
            <a:r>
              <a:rPr sz="4400" dirty="0"/>
              <a:t>за</a:t>
            </a:r>
            <a:r>
              <a:rPr sz="4400" spc="-20" dirty="0"/>
              <a:t> </a:t>
            </a:r>
            <a:r>
              <a:rPr sz="4400" dirty="0"/>
              <a:t>внимание!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2494" y="5029200"/>
            <a:ext cx="3429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+</a:t>
            </a:r>
            <a:r>
              <a:rPr lang="ru-RU" sz="3200" b="1" dirty="0" smtClean="0">
                <a:solidFill>
                  <a:schemeClr val="bg1"/>
                </a:solidFill>
              </a:rPr>
              <a:t>7928-053-08-00</a:t>
            </a:r>
            <a:endParaRPr lang="ru-RU" sz="3200" b="1" dirty="0">
              <a:solidFill>
                <a:schemeClr val="bg1"/>
              </a:solidFill>
            </a:endParaRPr>
          </a:p>
          <a:p>
            <a:r>
              <a:rPr lang="ru-RU" sz="3200" dirty="0">
                <a:solidFill>
                  <a:schemeClr val="bg1"/>
                </a:solidFill>
              </a:rPr>
              <a:t>rcoko.rd@mail.ru</a:t>
            </a:r>
          </a:p>
        </p:txBody>
      </p:sp>
    </p:spTree>
    <p:extLst>
      <p:ext uri="{BB962C8B-B14F-4D97-AF65-F5344CB8AC3E}">
        <p14:creationId xmlns:p14="http://schemas.microsoft.com/office/powerpoint/2010/main" val="2219996361"/>
      </p:ext>
    </p:extLst>
  </p:cSld>
  <p:clrMapOvr>
    <a:masterClrMapping/>
  </p:clrMapOvr>
</p:sld>
</file>

<file path=ppt/theme/theme1.xml><?xml version="1.0" encoding="utf-8"?>
<a:theme xmlns:a="http://schemas.openxmlformats.org/drawingml/2006/main" name="цоко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цоко" id="{89ABD207-F765-4F70-8283-E166143A436B}" vid="{A09FB29F-55A3-43F2-BFD5-159BBC6423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цоко</Template>
  <TotalTime>209</TotalTime>
  <Words>1165</Words>
  <Application>Microsoft Office PowerPoint</Application>
  <PresentationFormat>Широкоэкранный</PresentationFormat>
  <Paragraphs>150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Bookman Old Style</vt:lpstr>
      <vt:lpstr>Calibri</vt:lpstr>
      <vt:lpstr>Circe</vt:lpstr>
      <vt:lpstr>Circe Bold</vt:lpstr>
      <vt:lpstr>Circe Light</vt:lpstr>
      <vt:lpstr>Times New Roman</vt:lpstr>
      <vt:lpstr>Wingdings</vt:lpstr>
      <vt:lpstr>цоко</vt:lpstr>
      <vt:lpstr>Презентация PowerPoint</vt:lpstr>
      <vt:lpstr>ВПР как инструмент  оценки качества образования</vt:lpstr>
      <vt:lpstr>Нормативно-правовые документы</vt:lpstr>
      <vt:lpstr>Сроки проведения в любой день указанного периода</vt:lpstr>
      <vt:lpstr>Штатный режим</vt:lpstr>
      <vt:lpstr>Режим апробации</vt:lpstr>
      <vt:lpstr>Презентация PowerPoint</vt:lpstr>
      <vt:lpstr>Презентация PowerPoint</vt:lpstr>
      <vt:lpstr>ВПР проводятся в режиме апробации:</vt:lpstr>
      <vt:lpstr>Презентация PowerPoint</vt:lpstr>
      <vt:lpstr>Распределение предметов  в 6 и 8 классах</vt:lpstr>
      <vt:lpstr>Список ОО, включенных для проведения ВПР с контролем объективности результатов в 11 классе</vt:lpstr>
      <vt:lpstr>Проверка работ</vt:lpstr>
      <vt:lpstr>Загрузка результатов  на ФИС ОКО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Гранкина Евгения Александровна</dc:creator>
  <cp:lastModifiedBy>USER20</cp:lastModifiedBy>
  <cp:revision>17</cp:revision>
  <dcterms:created xsi:type="dcterms:W3CDTF">2021-03-04T13:26:47Z</dcterms:created>
  <dcterms:modified xsi:type="dcterms:W3CDTF">2023-02-14T06:38:15Z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2021-03-02T00:00:00Z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2021-03-04T00:00:00Z</vt:filetime>
  </property>
</Properties>
</file>